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56" r:id="rId2"/>
    <p:sldId id="257" r:id="rId3"/>
    <p:sldId id="259" r:id="rId4"/>
    <p:sldId id="276" r:id="rId5"/>
    <p:sldId id="360" r:id="rId6"/>
    <p:sldId id="365" r:id="rId7"/>
    <p:sldId id="366" r:id="rId8"/>
    <p:sldId id="368" r:id="rId9"/>
    <p:sldId id="347" r:id="rId10"/>
    <p:sldId id="265" r:id="rId11"/>
    <p:sldId id="29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000" autoAdjust="0"/>
    <p:restoredTop sz="94660"/>
  </p:normalViewPr>
  <p:slideViewPr>
    <p:cSldViewPr snapToGrid="0">
      <p:cViewPr varScale="1">
        <p:scale>
          <a:sx n="84" d="100"/>
          <a:sy n="84" d="100"/>
        </p:scale>
        <p:origin x="304"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24/9/2025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24/9/2025</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24/9/2025</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24/9/2025</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24/9/2025</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24/9/2025</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image" Target="../media/image5.tiff"/><Relationship Id="rId1" Type="http://schemas.openxmlformats.org/officeDocument/2006/relationships/slideLayout" Target="../slideLayouts/slideLayout7.xml"/><Relationship Id="rId4" Type="http://schemas.openxmlformats.org/officeDocument/2006/relationships/image" Target="../media/image7.tiff"/></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7.xml"/><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605393"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Plenary</a:t>
            </a:r>
            <a:endParaRPr lang="en-GB" sz="6000" b="1" u="sng" dirty="0">
              <a:solidFill>
                <a:srgbClr val="FF0000"/>
              </a:solidFill>
            </a:endParaRPr>
          </a:p>
        </p:txBody>
      </p:sp>
      <p:sp>
        <p:nvSpPr>
          <p:cNvPr id="3" name="TextBox 2"/>
          <p:cNvSpPr txBox="1"/>
          <p:nvPr/>
        </p:nvSpPr>
        <p:spPr>
          <a:xfrm>
            <a:off x="296100" y="2378132"/>
            <a:ext cx="11599799" cy="1384995"/>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latin typeface="+mj-lt"/>
              </a:rPr>
              <a:t>As a class discuss the order of your coins from lowest to highest.</a:t>
            </a:r>
          </a:p>
          <a:p>
            <a:endParaRPr lang="en-GB" sz="2800" dirty="0">
              <a:latin typeface="+mj-lt"/>
            </a:endParaRPr>
          </a:p>
          <a:p>
            <a:r>
              <a:rPr lang="en-GB" sz="2800" dirty="0">
                <a:latin typeface="+mj-lt"/>
              </a:rPr>
              <a:t>With the person next to you share what you noticed on the different coins. </a:t>
            </a:r>
          </a:p>
        </p:txBody>
      </p:sp>
      <p:pic>
        <p:nvPicPr>
          <p:cNvPr id="5" name="Picture 4"/>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553074" y="5464210"/>
            <a:ext cx="1400175" cy="1384265"/>
          </a:xfrm>
          <a:prstGeom prst="ellipse">
            <a:avLst/>
          </a:prstGeom>
        </p:spPr>
      </p:pic>
      <p:sp>
        <p:nvSpPr>
          <p:cNvPr id="6" name="TextBox 5"/>
          <p:cNvSpPr txBox="1"/>
          <p:nvPr/>
        </p:nvSpPr>
        <p:spPr>
          <a:xfrm>
            <a:off x="296100" y="1466394"/>
            <a:ext cx="7544784" cy="584775"/>
          </a:xfrm>
          <a:prstGeom prst="rect">
            <a:avLst/>
          </a:prstGeom>
          <a:noFill/>
        </p:spPr>
        <p:txBody>
          <a:bodyPr wrap="square" rtlCol="0">
            <a:spAutoFit/>
          </a:bodyPr>
          <a:lstStyle/>
          <a:p>
            <a:r>
              <a:rPr lang="en-GB" sz="3200" b="1" dirty="0">
                <a:latin typeface="+mj-lt"/>
              </a:rPr>
              <a:t>So how many different coins do we have? </a:t>
            </a:r>
          </a:p>
        </p:txBody>
      </p:sp>
      <p:sp>
        <p:nvSpPr>
          <p:cNvPr id="15" name="TextBox 14">
            <a:extLst>
              <a:ext uri="{FF2B5EF4-FFF2-40B4-BE49-F238E27FC236}">
                <a16:creationId xmlns:a16="http://schemas.microsoft.com/office/drawing/2014/main" id="{4B8B53E9-021A-4343-8EF5-C7509038ECA0}"/>
              </a:ext>
            </a:extLst>
          </p:cNvPr>
          <p:cNvSpPr txBox="1"/>
          <p:nvPr/>
        </p:nvSpPr>
        <p:spPr>
          <a:xfrm>
            <a:off x="1164327" y="4135368"/>
            <a:ext cx="10177668" cy="1569660"/>
          </a:xfrm>
          <a:prstGeom prst="rect">
            <a:avLst/>
          </a:prstGeom>
          <a:noFill/>
        </p:spPr>
        <p:txBody>
          <a:bodyPr wrap="square" rtlCol="0">
            <a:spAutoFit/>
          </a:bodyPr>
          <a:lstStyle/>
          <a:p>
            <a:pPr algn="ctr"/>
            <a:r>
              <a:rPr lang="en-US" sz="2400" dirty="0">
                <a:latin typeface="+mj-lt"/>
              </a:rPr>
              <a:t>#</a:t>
            </a:r>
            <a:r>
              <a:rPr lang="en-US" sz="2400" dirty="0" err="1">
                <a:latin typeface="+mj-lt"/>
              </a:rPr>
              <a:t>HomeAction</a:t>
            </a:r>
            <a:r>
              <a:rPr lang="en-US" sz="2400" dirty="0">
                <a:latin typeface="+mj-lt"/>
              </a:rPr>
              <a:t> </a:t>
            </a:r>
          </a:p>
          <a:p>
            <a:r>
              <a:rPr lang="en-US" sz="2400" dirty="0">
                <a:latin typeface="+mj-lt"/>
              </a:rPr>
              <a:t>When you get home discuss with the family all the different coins you discovered today. Ask your parents if they have used currencies from other countries. Can you bring some in </a:t>
            </a:r>
            <a:r>
              <a:rPr lang="en-US" sz="2400">
                <a:latin typeface="+mj-lt"/>
              </a:rPr>
              <a:t>to show.</a:t>
            </a:r>
            <a:endParaRPr lang="en-US" sz="2400" dirty="0">
              <a:latin typeface="+mj-lt"/>
            </a:endParaRPr>
          </a:p>
        </p:txBody>
      </p:sp>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1846659"/>
          </a:xfrm>
          <a:prstGeom prst="rect">
            <a:avLst/>
          </a:prstGeom>
          <a:ln w="25400">
            <a:solidFill>
              <a:schemeClr val="accent5"/>
            </a:solidFill>
          </a:ln>
        </p:spPr>
        <p:txBody>
          <a:bodyPr wrap="square">
            <a:spAutoFit/>
          </a:bodyPr>
          <a:lstStyle/>
          <a:p>
            <a:r>
              <a:rPr lang="en-AU" sz="2000" b="1" dirty="0"/>
              <a:t>KS1 Living in the Wider World</a:t>
            </a:r>
          </a:p>
          <a:p>
            <a:r>
              <a:rPr lang="en-AU" b="1" dirty="0"/>
              <a:t>Economic Wellbeing: Money</a:t>
            </a:r>
          </a:p>
          <a:p>
            <a:r>
              <a:rPr lang="en-AU" i="1" dirty="0"/>
              <a:t>Pupils learn... </a:t>
            </a:r>
          </a:p>
          <a:p>
            <a:endParaRPr lang="en-AU" i="1" dirty="0"/>
          </a:p>
          <a:p>
            <a:r>
              <a:rPr lang="en-AU" b="1" dirty="0"/>
              <a:t>L10. </a:t>
            </a:r>
            <a:r>
              <a:rPr lang="en-AU" dirty="0"/>
              <a:t>What money is; forms that money comes in; that money comes from different sources</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3565123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532547" y="2726870"/>
            <a:ext cx="5311661" cy="2677656"/>
          </a:xfrm>
          <a:prstGeom prst="rect">
            <a:avLst/>
          </a:prstGeom>
          <a:noFill/>
        </p:spPr>
        <p:txBody>
          <a:bodyPr wrap="square" rtlCol="0">
            <a:spAutoFit/>
          </a:bodyPr>
          <a:lstStyle/>
          <a:p>
            <a:r>
              <a:rPr lang="en-AU" sz="2400" b="1" dirty="0"/>
              <a:t>Learning Intentions: </a:t>
            </a:r>
          </a:p>
          <a:p>
            <a:endParaRPr lang="en-AU" sz="2400" b="1" i="1" dirty="0"/>
          </a:p>
          <a:p>
            <a:pPr marL="342900" indent="-342900">
              <a:buFont typeface="Arial" panose="020B0604020202020204" pitchFamily="34" charset="0"/>
              <a:buChar char="•"/>
            </a:pPr>
            <a:r>
              <a:rPr lang="en-AU" sz="2400" dirty="0"/>
              <a:t>Students understand what money is </a:t>
            </a:r>
          </a:p>
          <a:p>
            <a:pPr marL="342900" indent="-342900">
              <a:buFont typeface="Arial" panose="020B0604020202020204" pitchFamily="34" charset="0"/>
              <a:buChar char="•"/>
            </a:pPr>
            <a:r>
              <a:rPr lang="en-AU" sz="2400" dirty="0"/>
              <a:t>Students understand what was used before money</a:t>
            </a:r>
          </a:p>
          <a:p>
            <a:pPr marL="342900" indent="-342900">
              <a:buFont typeface="Arial" panose="020B0604020202020204" pitchFamily="34" charset="0"/>
              <a:buChar char="•"/>
            </a:pPr>
            <a:r>
              <a:rPr lang="en-AU" sz="2400" dirty="0"/>
              <a:t>Students understand there are different currencies around the world</a:t>
            </a:r>
          </a:p>
        </p:txBody>
      </p:sp>
      <p:pic>
        <p:nvPicPr>
          <p:cNvPr id="4" name="Picture 3">
            <a:extLst>
              <a:ext uri="{FF2B5EF4-FFF2-40B4-BE49-F238E27FC236}">
                <a16:creationId xmlns:a16="http://schemas.microsoft.com/office/drawing/2014/main" id="{C9E1861B-22BD-0F47-A6FF-8A6A70EBF18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40848" y="1554480"/>
            <a:ext cx="3991104" cy="4251960"/>
          </a:xfrm>
          <a:prstGeom prst="rect">
            <a:avLst/>
          </a:prstGeom>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4138477362"/>
              </p:ext>
            </p:extLst>
          </p:nvPr>
        </p:nvGraphicFramePr>
        <p:xfrm>
          <a:off x="246957" y="115239"/>
          <a:ext cx="11305392" cy="91440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What is money?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85741A1B-207A-9F49-9AA3-23D1E4575666}"/>
              </a:ext>
            </a:extLst>
          </p:cNvPr>
          <p:cNvGraphicFramePr>
            <a:graphicFrameLocks noGrp="1"/>
          </p:cNvGraphicFramePr>
          <p:nvPr>
            <p:extLst>
              <p:ext uri="{D42A27DB-BD31-4B8C-83A1-F6EECF244321}">
                <p14:modId xmlns:p14="http://schemas.microsoft.com/office/powerpoint/2010/main" val="4110066587"/>
              </p:ext>
            </p:extLst>
          </p:nvPr>
        </p:nvGraphicFramePr>
        <p:xfrm>
          <a:off x="1144773" y="2264079"/>
          <a:ext cx="3884427" cy="2651760"/>
        </p:xfrm>
        <a:graphic>
          <a:graphicData uri="http://schemas.openxmlformats.org/drawingml/2006/table">
            <a:tbl>
              <a:tblPr/>
              <a:tblGrid>
                <a:gridCol w="3884427">
                  <a:extLst>
                    <a:ext uri="{9D8B030D-6E8A-4147-A177-3AD203B41FA5}">
                      <a16:colId xmlns:a16="http://schemas.microsoft.com/office/drawing/2014/main" val="20000"/>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b="1" kern="1200" dirty="0">
                          <a:solidFill>
                            <a:srgbClr val="000000"/>
                          </a:solidFill>
                          <a:effectLst/>
                          <a:latin typeface="+mn-lt"/>
                          <a:ea typeface="+mn-ea"/>
                          <a:cs typeface="Calibri" panose="020F0502020204030204" pitchFamily="34" charset="0"/>
                        </a:rPr>
                        <a:t>Write down all the things you know about money.</a:t>
                      </a:r>
                      <a:endParaRPr lang="en-GB" sz="1200" kern="1200" dirty="0">
                        <a:solidFill>
                          <a:schemeClr val="tx1"/>
                        </a:solidFill>
                        <a:effectLst/>
                        <a:latin typeface="+mn-lt"/>
                        <a:ea typeface="+mn-ea"/>
                        <a:cs typeface="Calibri" panose="020F0502020204030204" pitchFamily="34" charset="0"/>
                      </a:endParaRPr>
                    </a:p>
                    <a:p>
                      <a:pPr algn="l"/>
                      <a:endParaRPr lang="en-GB" sz="2400" b="1" dirty="0">
                        <a:solidFill>
                          <a:srgbClr val="000000"/>
                        </a:solidFill>
                        <a:effectLst/>
                        <a:latin typeface="+mj-lt"/>
                        <a:cs typeface="Calibri" panose="020F0502020204030204" pitchFamily="34" charset="0"/>
                      </a:endParaRPr>
                    </a:p>
                    <a:p>
                      <a:pPr algn="l"/>
                      <a:r>
                        <a:rPr lang="en-GB" sz="2400" b="1" dirty="0">
                          <a:solidFill>
                            <a:srgbClr val="000000"/>
                          </a:solidFill>
                          <a:effectLst/>
                          <a:latin typeface="+mj-lt"/>
                          <a:cs typeface="Calibri" panose="020F0502020204030204" pitchFamily="34" charset="0"/>
                        </a:rPr>
                        <a:t>Save what you note down and see if you can add to this later on in the unit as you begin to learn more. </a:t>
                      </a:r>
                      <a:endParaRPr lang="en-GB" sz="1200" dirty="0">
                        <a:effectLst/>
                        <a:latin typeface="+mj-lt"/>
                        <a:cs typeface="Calibri" panose="020F0502020204030204" pitchFamily="34" charset="0"/>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18351C71-6AE3-5949-963F-0506D9F9FC7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388767" y="1833432"/>
            <a:ext cx="5163582" cy="3513053"/>
          </a:xfrm>
          <a:prstGeom prst="rect">
            <a:avLst/>
          </a:prstGeom>
        </p:spPr>
      </p:pic>
    </p:spTree>
    <p:extLst>
      <p:ext uri="{BB962C8B-B14F-4D97-AF65-F5344CB8AC3E}">
        <p14:creationId xmlns:p14="http://schemas.microsoft.com/office/powerpoint/2010/main" val="3220338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759331673"/>
              </p:ext>
            </p:extLst>
          </p:nvPr>
        </p:nvGraphicFramePr>
        <p:xfrm>
          <a:off x="246957" y="115239"/>
          <a:ext cx="11305392" cy="91440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5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What is money?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087716871"/>
              </p:ext>
            </p:extLst>
          </p:nvPr>
        </p:nvGraphicFramePr>
        <p:xfrm>
          <a:off x="246957" y="1766609"/>
          <a:ext cx="6077643" cy="3931920"/>
        </p:xfrm>
        <a:graphic>
          <a:graphicData uri="http://schemas.openxmlformats.org/drawingml/2006/table">
            <a:tbl>
              <a:tblPr/>
              <a:tblGrid>
                <a:gridCol w="6077643">
                  <a:extLst>
                    <a:ext uri="{9D8B030D-6E8A-4147-A177-3AD203B41FA5}">
                      <a16:colId xmlns:a16="http://schemas.microsoft.com/office/drawing/2014/main" val="20000"/>
                    </a:ext>
                  </a:extLst>
                </a:gridCol>
              </a:tblGrid>
              <a:tr h="0">
                <a:tc>
                  <a:txBody>
                    <a:bodyPr/>
                    <a:lstStyle/>
                    <a:p>
                      <a:r>
                        <a:rPr lang="en-GB" sz="2800" b="0" dirty="0">
                          <a:solidFill>
                            <a:srgbClr val="000000"/>
                          </a:solidFill>
                          <a:effectLst/>
                          <a:latin typeface="+mj-lt"/>
                        </a:rPr>
                        <a:t>You may have noticed the money we use to pay for things comes in the form of coins, notes, cards and cheques. </a:t>
                      </a:r>
                    </a:p>
                    <a:p>
                      <a:endParaRPr lang="en-GB" sz="2800" b="0" dirty="0">
                        <a:solidFill>
                          <a:srgbClr val="000000"/>
                        </a:solidFill>
                        <a:effectLst/>
                        <a:latin typeface="+mj-lt"/>
                      </a:endParaRPr>
                    </a:p>
                    <a:p>
                      <a:r>
                        <a:rPr lang="en-GB" sz="2800" b="0" dirty="0">
                          <a:solidFill>
                            <a:srgbClr val="000000"/>
                          </a:solidFill>
                          <a:effectLst/>
                          <a:latin typeface="+mj-lt"/>
                        </a:rPr>
                        <a:t>We need money to pay for many important things like food, shelter and clothes. </a:t>
                      </a:r>
                      <a:endParaRPr lang="en-GB" sz="3400" b="1" dirty="0">
                        <a:solidFill>
                          <a:srgbClr val="000000"/>
                        </a:solidFill>
                        <a:effectLst/>
                        <a:latin typeface="+mj-lt"/>
                      </a:endParaRPr>
                    </a:p>
                    <a:p>
                      <a:endParaRPr lang="en-GB" sz="2800" b="0" dirty="0">
                        <a:solidFill>
                          <a:srgbClr val="000000"/>
                        </a:solidFill>
                        <a:effectLst/>
                        <a:latin typeface="+mj-lt"/>
                      </a:endParaRPr>
                    </a:p>
                    <a:p>
                      <a:endParaRPr lang="en-GB" sz="2800" b="0" dirty="0">
                        <a:solidFill>
                          <a:srgbClr val="000000"/>
                        </a:solidFill>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4" name="Table 3">
            <a:extLst>
              <a:ext uri="{FF2B5EF4-FFF2-40B4-BE49-F238E27FC236}">
                <a16:creationId xmlns:a16="http://schemas.microsoft.com/office/drawing/2014/main" id="{F3A092D3-629A-CF4B-B14D-286D273E68D7}"/>
              </a:ext>
            </a:extLst>
          </p:cNvPr>
          <p:cNvGraphicFramePr>
            <a:graphicFrameLocks noGrp="1"/>
          </p:cNvGraphicFramePr>
          <p:nvPr>
            <p:extLst>
              <p:ext uri="{D42A27DB-BD31-4B8C-83A1-F6EECF244321}">
                <p14:modId xmlns:p14="http://schemas.microsoft.com/office/powerpoint/2010/main" val="191321729"/>
              </p:ext>
            </p:extLst>
          </p:nvPr>
        </p:nvGraphicFramePr>
        <p:xfrm>
          <a:off x="0" y="6278880"/>
          <a:ext cx="11951594" cy="579120"/>
        </p:xfrm>
        <a:graphic>
          <a:graphicData uri="http://schemas.openxmlformats.org/drawingml/2006/table">
            <a:tbl>
              <a:tblPr/>
              <a:tblGrid>
                <a:gridCol w="11951594">
                  <a:extLst>
                    <a:ext uri="{9D8B030D-6E8A-4147-A177-3AD203B41FA5}">
                      <a16:colId xmlns:a16="http://schemas.microsoft.com/office/drawing/2014/main" val="20000"/>
                    </a:ext>
                  </a:extLst>
                </a:gridCol>
              </a:tblGrid>
              <a:tr h="0">
                <a:tc>
                  <a:txBody>
                    <a:bodyPr/>
                    <a:lstStyle/>
                    <a:p>
                      <a:pPr algn="ctr"/>
                      <a:r>
                        <a:rPr lang="en-GB" sz="3200" b="1" dirty="0">
                          <a:solidFill>
                            <a:srgbClr val="000000"/>
                          </a:solidFill>
                          <a:effectLst/>
                          <a:latin typeface="+mj-lt"/>
                        </a:rPr>
                        <a:t>What else might we need to pay for?</a:t>
                      </a:r>
                      <a:endParaRPr lang="en-GB" sz="3200"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6156095F-4397-A049-985D-C12EB810F376}"/>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393723" y="3299040"/>
            <a:ext cx="3798277" cy="2979840"/>
          </a:xfrm>
          <a:prstGeom prst="rect">
            <a:avLst/>
          </a:prstGeom>
        </p:spPr>
      </p:pic>
      <p:pic>
        <p:nvPicPr>
          <p:cNvPr id="3" name="Picture 2">
            <a:extLst>
              <a:ext uri="{FF2B5EF4-FFF2-40B4-BE49-F238E27FC236}">
                <a16:creationId xmlns:a16="http://schemas.microsoft.com/office/drawing/2014/main" id="{758B5DDE-A0C3-3348-9D7B-D6406D80721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10200" y="4571015"/>
            <a:ext cx="2630676" cy="1689049"/>
          </a:xfrm>
          <a:prstGeom prst="rect">
            <a:avLst/>
          </a:prstGeom>
        </p:spPr>
      </p:pic>
      <p:pic>
        <p:nvPicPr>
          <p:cNvPr id="7" name="Picture 6">
            <a:extLst>
              <a:ext uri="{FF2B5EF4-FFF2-40B4-BE49-F238E27FC236}">
                <a16:creationId xmlns:a16="http://schemas.microsoft.com/office/drawing/2014/main" id="{8E14939D-F14C-9745-A3ED-39FE3301D7D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677447" y="1407023"/>
            <a:ext cx="4060891" cy="1931180"/>
          </a:xfrm>
          <a:prstGeom prst="rect">
            <a:avLst/>
          </a:prstGeom>
        </p:spPr>
      </p:pic>
    </p:spTree>
    <p:extLst>
      <p:ext uri="{BB962C8B-B14F-4D97-AF65-F5344CB8AC3E}">
        <p14:creationId xmlns:p14="http://schemas.microsoft.com/office/powerpoint/2010/main" val="27516623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823189993"/>
              </p:ext>
            </p:extLst>
          </p:nvPr>
        </p:nvGraphicFramePr>
        <p:xfrm>
          <a:off x="246957" y="115239"/>
          <a:ext cx="11305392" cy="76200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4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What did people use before money?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4102565721"/>
              </p:ext>
            </p:extLst>
          </p:nvPr>
        </p:nvGraphicFramePr>
        <p:xfrm>
          <a:off x="246957" y="1241960"/>
          <a:ext cx="5697415" cy="4846320"/>
        </p:xfrm>
        <a:graphic>
          <a:graphicData uri="http://schemas.openxmlformats.org/drawingml/2006/table">
            <a:tbl>
              <a:tblPr/>
              <a:tblGrid>
                <a:gridCol w="5697415">
                  <a:extLst>
                    <a:ext uri="{9D8B030D-6E8A-4147-A177-3AD203B41FA5}">
                      <a16:colId xmlns:a16="http://schemas.microsoft.com/office/drawing/2014/main" val="20000"/>
                    </a:ext>
                  </a:extLst>
                </a:gridCol>
              </a:tblGrid>
              <a:tr h="0">
                <a:tc>
                  <a:txBody>
                    <a:bodyPr/>
                    <a:lstStyle/>
                    <a:p>
                      <a:r>
                        <a:rPr lang="en-GB" sz="2400" b="0" dirty="0">
                          <a:solidFill>
                            <a:srgbClr val="000000"/>
                          </a:solidFill>
                          <a:effectLst/>
                          <a:latin typeface="+mj-lt"/>
                        </a:rPr>
                        <a:t>In the past, people swapped or traded things they had, to get new things. This was called </a:t>
                      </a:r>
                      <a:r>
                        <a:rPr lang="en-GB" sz="2400" b="0" u="sng" dirty="0">
                          <a:solidFill>
                            <a:srgbClr val="000000"/>
                          </a:solidFill>
                          <a:effectLst/>
                          <a:latin typeface="+mj-lt"/>
                        </a:rPr>
                        <a:t>bartering</a:t>
                      </a:r>
                      <a:r>
                        <a:rPr lang="en-GB" sz="2400" b="0" dirty="0">
                          <a:solidFill>
                            <a:srgbClr val="000000"/>
                          </a:solidFill>
                          <a:effectLst/>
                          <a:latin typeface="+mj-lt"/>
                        </a:rPr>
                        <a:t>. For example, someone may have swapped a bag of carrots for some milk. </a:t>
                      </a:r>
                    </a:p>
                    <a:p>
                      <a:endParaRPr lang="en-GB" sz="2400" b="0" dirty="0">
                        <a:solidFill>
                          <a:srgbClr val="000000"/>
                        </a:solidFill>
                        <a:effectLst/>
                        <a:latin typeface="+mj-lt"/>
                      </a:endParaRPr>
                    </a:p>
                    <a:p>
                      <a:endParaRPr lang="en-GB" sz="2400" b="0" dirty="0">
                        <a:solidFill>
                          <a:srgbClr val="000000"/>
                        </a:solidFill>
                        <a:effectLst/>
                        <a:latin typeface="+mj-lt"/>
                      </a:endParaRPr>
                    </a:p>
                    <a:p>
                      <a:endParaRPr lang="en-GB" sz="2400" b="0" dirty="0">
                        <a:solidFill>
                          <a:srgbClr val="000000"/>
                        </a:solidFill>
                        <a:effectLst/>
                        <a:latin typeface="+mj-lt"/>
                      </a:endParaRPr>
                    </a:p>
                    <a:p>
                      <a:endParaRPr lang="en-GB" sz="2400" b="0" dirty="0">
                        <a:solidFill>
                          <a:srgbClr val="000000"/>
                        </a:solidFill>
                        <a:effectLst/>
                        <a:latin typeface="+mj-lt"/>
                      </a:endParaRPr>
                    </a:p>
                    <a:p>
                      <a:endParaRPr lang="en-GB" sz="2400" b="0" dirty="0">
                        <a:solidFill>
                          <a:srgbClr val="000000"/>
                        </a:solidFill>
                        <a:effectLst/>
                        <a:latin typeface="+mj-lt"/>
                      </a:endParaRPr>
                    </a:p>
                    <a:p>
                      <a:r>
                        <a:rPr lang="en-GB" sz="2400" b="0" dirty="0">
                          <a:solidFill>
                            <a:srgbClr val="000000"/>
                          </a:solidFill>
                          <a:effectLst/>
                          <a:latin typeface="+mj-lt"/>
                        </a:rPr>
                        <a:t>You may have already done some bartering if you swapped something with a friend like a toy for a toy or if you swap Pokémon cards or footy cards.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9C1E041D-F6D2-AA43-97D9-CED825734BEA}"/>
              </a:ext>
            </a:extLst>
          </p:cNvPr>
          <p:cNvGraphicFramePr>
            <a:graphicFrameLocks noGrp="1"/>
          </p:cNvGraphicFramePr>
          <p:nvPr>
            <p:extLst>
              <p:ext uri="{D42A27DB-BD31-4B8C-83A1-F6EECF244321}">
                <p14:modId xmlns:p14="http://schemas.microsoft.com/office/powerpoint/2010/main" val="3459588074"/>
              </p:ext>
            </p:extLst>
          </p:nvPr>
        </p:nvGraphicFramePr>
        <p:xfrm>
          <a:off x="7043187" y="4936854"/>
          <a:ext cx="4450080" cy="944880"/>
        </p:xfrm>
        <a:graphic>
          <a:graphicData uri="http://schemas.openxmlformats.org/drawingml/2006/table">
            <a:tbl>
              <a:tblPr/>
              <a:tblGrid>
                <a:gridCol w="4450080">
                  <a:extLst>
                    <a:ext uri="{9D8B030D-6E8A-4147-A177-3AD203B41FA5}">
                      <a16:colId xmlns:a16="http://schemas.microsoft.com/office/drawing/2014/main" val="20000"/>
                    </a:ext>
                  </a:extLst>
                </a:gridCol>
              </a:tblGrid>
              <a:tr h="0">
                <a:tc>
                  <a:txBody>
                    <a:bodyPr/>
                    <a:lstStyle/>
                    <a:p>
                      <a:r>
                        <a:rPr lang="en-GB" sz="2800" b="1" dirty="0">
                          <a:solidFill>
                            <a:srgbClr val="000000"/>
                          </a:solidFill>
                          <a:effectLst/>
                          <a:latin typeface="+mj-lt"/>
                        </a:rPr>
                        <a:t>What would you trade for a delicious piece of chocolate?</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AC3E0E26-8BAA-9149-94BE-5822A1DD15B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21531" y="1842492"/>
            <a:ext cx="1893392" cy="2840088"/>
          </a:xfrm>
          <a:prstGeom prst="rect">
            <a:avLst/>
          </a:prstGeom>
        </p:spPr>
      </p:pic>
      <p:pic>
        <p:nvPicPr>
          <p:cNvPr id="8" name="Picture 4" descr="C:\Users\User\AppData\Local\Microsoft\Windows\INetCache\IE\X6CIJ30D\300px-Bunchof5Carrots[1].png">
            <a:extLst>
              <a:ext uri="{FF2B5EF4-FFF2-40B4-BE49-F238E27FC236}">
                <a16:creationId xmlns:a16="http://schemas.microsoft.com/office/drawing/2014/main" id="{12AFCEB5-34F5-8241-AB04-7C08020164C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32129" y="3262536"/>
            <a:ext cx="1337529" cy="79805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A76E4BFD-E909-4340-9E01-0991CC3DE12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70812" y="3090657"/>
            <a:ext cx="544442" cy="1141815"/>
          </a:xfrm>
          <a:prstGeom prst="rect">
            <a:avLst/>
          </a:prstGeom>
        </p:spPr>
      </p:pic>
    </p:spTree>
    <p:extLst>
      <p:ext uri="{BB962C8B-B14F-4D97-AF65-F5344CB8AC3E}">
        <p14:creationId xmlns:p14="http://schemas.microsoft.com/office/powerpoint/2010/main" val="15683623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338159812"/>
              </p:ext>
            </p:extLst>
          </p:nvPr>
        </p:nvGraphicFramePr>
        <p:xfrm>
          <a:off x="505375" y="1480540"/>
          <a:ext cx="5716521" cy="3749040"/>
        </p:xfrm>
        <a:graphic>
          <a:graphicData uri="http://schemas.openxmlformats.org/drawingml/2006/table">
            <a:tbl>
              <a:tblPr/>
              <a:tblGrid>
                <a:gridCol w="5716521">
                  <a:extLst>
                    <a:ext uri="{9D8B030D-6E8A-4147-A177-3AD203B41FA5}">
                      <a16:colId xmlns:a16="http://schemas.microsoft.com/office/drawing/2014/main" val="20000"/>
                    </a:ext>
                  </a:extLst>
                </a:gridCol>
              </a:tblGrid>
              <a:tr h="0">
                <a:tc>
                  <a:txBody>
                    <a:bodyPr/>
                    <a:lstStyle/>
                    <a:p>
                      <a:r>
                        <a:rPr lang="en-GB" sz="2400" b="0" dirty="0">
                          <a:solidFill>
                            <a:srgbClr val="000000"/>
                          </a:solidFill>
                          <a:effectLst/>
                          <a:latin typeface="+mj-lt"/>
                        </a:rPr>
                        <a:t>Before coins were invented, people used various objects depending on where they were in the world as their money. </a:t>
                      </a:r>
                    </a:p>
                    <a:p>
                      <a:endParaRPr lang="en-GB" sz="2400" b="0" dirty="0">
                        <a:solidFill>
                          <a:srgbClr val="000000"/>
                        </a:solidFill>
                        <a:effectLst/>
                        <a:latin typeface="+mj-lt"/>
                      </a:endParaRPr>
                    </a:p>
                    <a:p>
                      <a:r>
                        <a:rPr lang="en-GB" sz="2400" b="0" dirty="0">
                          <a:solidFill>
                            <a:srgbClr val="000000"/>
                          </a:solidFill>
                          <a:effectLst/>
                          <a:latin typeface="+mj-lt"/>
                        </a:rPr>
                        <a:t>Salt, feathers and shells are some examples of what was used as money.</a:t>
                      </a:r>
                    </a:p>
                    <a:p>
                      <a:endParaRPr lang="en-GB" sz="2400" b="0" dirty="0">
                        <a:solidFill>
                          <a:srgbClr val="000000"/>
                        </a:solidFill>
                        <a:effectLst/>
                        <a:latin typeface="+mj-lt"/>
                      </a:endParaRPr>
                    </a:p>
                    <a:p>
                      <a:r>
                        <a:rPr lang="en-GB" sz="2400" b="0" dirty="0">
                          <a:solidFill>
                            <a:srgbClr val="000000"/>
                          </a:solidFill>
                          <a:effectLst/>
                          <a:latin typeface="+mj-lt"/>
                        </a:rPr>
                        <a:t>Shell money was used by cultures in Africa, Asia, the Pacific and North America whereas salt was used in ancient Rome.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8" name="Table 7">
            <a:extLst>
              <a:ext uri="{FF2B5EF4-FFF2-40B4-BE49-F238E27FC236}">
                <a16:creationId xmlns:a16="http://schemas.microsoft.com/office/drawing/2014/main" id="{14946836-372E-7043-A970-6751E45CC390}"/>
              </a:ext>
            </a:extLst>
          </p:cNvPr>
          <p:cNvGraphicFramePr>
            <a:graphicFrameLocks noGrp="1"/>
          </p:cNvGraphicFramePr>
          <p:nvPr>
            <p:extLst>
              <p:ext uri="{D42A27DB-BD31-4B8C-83A1-F6EECF244321}">
                <p14:modId xmlns:p14="http://schemas.microsoft.com/office/powerpoint/2010/main" val="1637610195"/>
              </p:ext>
            </p:extLst>
          </p:nvPr>
        </p:nvGraphicFramePr>
        <p:xfrm>
          <a:off x="246957" y="115239"/>
          <a:ext cx="11305392" cy="76200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4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What did people use before money?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B4BE926F-89BA-4F42-9C6A-44A4FBF42380}"/>
              </a:ext>
            </a:extLst>
          </p:cNvPr>
          <p:cNvGraphicFramePr>
            <a:graphicFrameLocks noGrp="1"/>
          </p:cNvGraphicFramePr>
          <p:nvPr>
            <p:extLst>
              <p:ext uri="{D42A27DB-BD31-4B8C-83A1-F6EECF244321}">
                <p14:modId xmlns:p14="http://schemas.microsoft.com/office/powerpoint/2010/main" val="585971580"/>
              </p:ext>
            </p:extLst>
          </p:nvPr>
        </p:nvGraphicFramePr>
        <p:xfrm>
          <a:off x="7043187" y="5229580"/>
          <a:ext cx="4509162" cy="701040"/>
        </p:xfrm>
        <a:graphic>
          <a:graphicData uri="http://schemas.openxmlformats.org/drawingml/2006/table">
            <a:tbl>
              <a:tblPr/>
              <a:tblGrid>
                <a:gridCol w="4509162">
                  <a:extLst>
                    <a:ext uri="{9D8B030D-6E8A-4147-A177-3AD203B41FA5}">
                      <a16:colId xmlns:a16="http://schemas.microsoft.com/office/drawing/2014/main" val="20000"/>
                    </a:ext>
                  </a:extLst>
                </a:gridCol>
              </a:tblGrid>
              <a:tr h="0">
                <a:tc>
                  <a:txBody>
                    <a:bodyPr/>
                    <a:lstStyle/>
                    <a:p>
                      <a:pPr algn="ctr"/>
                      <a:r>
                        <a:rPr lang="en-GB" sz="2000" b="1" dirty="0">
                          <a:solidFill>
                            <a:srgbClr val="000000"/>
                          </a:solidFill>
                          <a:effectLst/>
                          <a:latin typeface="+mj-lt"/>
                        </a:rPr>
                        <a:t>Imagine you have 10 cowrie shells. What could you buy from the above list?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 name="Table 1">
            <a:extLst>
              <a:ext uri="{FF2B5EF4-FFF2-40B4-BE49-F238E27FC236}">
                <a16:creationId xmlns:a16="http://schemas.microsoft.com/office/drawing/2014/main" id="{8FD26F42-B0FC-724B-897A-31953ED404F6}"/>
              </a:ext>
            </a:extLst>
          </p:cNvPr>
          <p:cNvGraphicFramePr>
            <a:graphicFrameLocks noGrp="1"/>
          </p:cNvGraphicFramePr>
          <p:nvPr>
            <p:extLst>
              <p:ext uri="{D42A27DB-BD31-4B8C-83A1-F6EECF244321}">
                <p14:modId xmlns:p14="http://schemas.microsoft.com/office/powerpoint/2010/main" val="1848857758"/>
              </p:ext>
            </p:extLst>
          </p:nvPr>
        </p:nvGraphicFramePr>
        <p:xfrm>
          <a:off x="7239263" y="2603634"/>
          <a:ext cx="4117010" cy="2311400"/>
        </p:xfrm>
        <a:graphic>
          <a:graphicData uri="http://schemas.openxmlformats.org/drawingml/2006/table">
            <a:tbl>
              <a:tblPr firstRow="1" bandRow="1">
                <a:tableStyleId>{5C22544A-7EE6-4342-B048-85BDC9FD1C3A}</a:tableStyleId>
              </a:tblPr>
              <a:tblGrid>
                <a:gridCol w="2058505">
                  <a:extLst>
                    <a:ext uri="{9D8B030D-6E8A-4147-A177-3AD203B41FA5}">
                      <a16:colId xmlns:a16="http://schemas.microsoft.com/office/drawing/2014/main" val="3441379875"/>
                    </a:ext>
                  </a:extLst>
                </a:gridCol>
                <a:gridCol w="2058505">
                  <a:extLst>
                    <a:ext uri="{9D8B030D-6E8A-4147-A177-3AD203B41FA5}">
                      <a16:colId xmlns:a16="http://schemas.microsoft.com/office/drawing/2014/main" val="3802515002"/>
                    </a:ext>
                  </a:extLst>
                </a:gridCol>
              </a:tblGrid>
              <a:tr h="370840">
                <a:tc gridSpan="2">
                  <a:txBody>
                    <a:bodyPr/>
                    <a:lstStyle/>
                    <a:p>
                      <a:pPr algn="ctr"/>
                      <a:r>
                        <a:rPr lang="en-US" sz="2400" dirty="0">
                          <a:solidFill>
                            <a:schemeClr val="tx1"/>
                          </a:solidFill>
                        </a:rPr>
                        <a:t>Price</a:t>
                      </a:r>
                    </a:p>
                  </a:txBody>
                  <a:tcPr>
                    <a:solidFill>
                      <a:schemeClr val="accent1">
                        <a:lumMod val="60000"/>
                        <a:lumOff val="40000"/>
                      </a:schemeClr>
                    </a:solidFill>
                  </a:tcPr>
                </a:tc>
                <a:tc hMerge="1">
                  <a:txBody>
                    <a:bodyPr/>
                    <a:lstStyle/>
                    <a:p>
                      <a:endParaRPr lang="en-US" dirty="0"/>
                    </a:p>
                  </a:txBody>
                  <a:tcPr/>
                </a:tc>
                <a:extLst>
                  <a:ext uri="{0D108BD9-81ED-4DB2-BD59-A6C34878D82A}">
                    <a16:rowId xmlns:a16="http://schemas.microsoft.com/office/drawing/2014/main" val="3038531598"/>
                  </a:ext>
                </a:extLst>
              </a:tr>
              <a:tr h="370840">
                <a:tc>
                  <a:txBody>
                    <a:bodyPr/>
                    <a:lstStyle/>
                    <a:p>
                      <a:pPr algn="ctr"/>
                      <a:r>
                        <a:rPr lang="en-US" dirty="0"/>
                        <a:t>Fish</a:t>
                      </a:r>
                    </a:p>
                  </a:txBody>
                  <a:tcPr/>
                </a:tc>
                <a:tc>
                  <a:txBody>
                    <a:bodyPr/>
                    <a:lstStyle/>
                    <a:p>
                      <a:pPr algn="ctr"/>
                      <a:r>
                        <a:rPr lang="en-US" dirty="0"/>
                        <a:t>3 Shells</a:t>
                      </a:r>
                    </a:p>
                  </a:txBody>
                  <a:tcPr/>
                </a:tc>
                <a:extLst>
                  <a:ext uri="{0D108BD9-81ED-4DB2-BD59-A6C34878D82A}">
                    <a16:rowId xmlns:a16="http://schemas.microsoft.com/office/drawing/2014/main" val="3191842929"/>
                  </a:ext>
                </a:extLst>
              </a:tr>
              <a:tr h="370840">
                <a:tc>
                  <a:txBody>
                    <a:bodyPr/>
                    <a:lstStyle/>
                    <a:p>
                      <a:pPr algn="ctr"/>
                      <a:r>
                        <a:rPr lang="en-US" dirty="0"/>
                        <a:t>Chicken</a:t>
                      </a:r>
                    </a:p>
                  </a:txBody>
                  <a:tcPr/>
                </a:tc>
                <a:tc>
                  <a:txBody>
                    <a:bodyPr/>
                    <a:lstStyle/>
                    <a:p>
                      <a:pPr algn="ctr"/>
                      <a:r>
                        <a:rPr lang="en-US" dirty="0"/>
                        <a:t>4 Shells</a:t>
                      </a:r>
                    </a:p>
                  </a:txBody>
                  <a:tcPr/>
                </a:tc>
                <a:extLst>
                  <a:ext uri="{0D108BD9-81ED-4DB2-BD59-A6C34878D82A}">
                    <a16:rowId xmlns:a16="http://schemas.microsoft.com/office/drawing/2014/main" val="2193254684"/>
                  </a:ext>
                </a:extLst>
              </a:tr>
              <a:tr h="370840">
                <a:tc>
                  <a:txBody>
                    <a:bodyPr/>
                    <a:lstStyle/>
                    <a:p>
                      <a:pPr algn="ctr"/>
                      <a:r>
                        <a:rPr lang="en-US" dirty="0"/>
                        <a:t>Pasta</a:t>
                      </a:r>
                    </a:p>
                  </a:txBody>
                  <a:tcPr/>
                </a:tc>
                <a:tc>
                  <a:txBody>
                    <a:bodyPr/>
                    <a:lstStyle/>
                    <a:p>
                      <a:pPr algn="ctr"/>
                      <a:r>
                        <a:rPr lang="en-US" dirty="0"/>
                        <a:t>2 Shells</a:t>
                      </a:r>
                    </a:p>
                  </a:txBody>
                  <a:tcPr/>
                </a:tc>
                <a:extLst>
                  <a:ext uri="{0D108BD9-81ED-4DB2-BD59-A6C34878D82A}">
                    <a16:rowId xmlns:a16="http://schemas.microsoft.com/office/drawing/2014/main" val="1192797138"/>
                  </a:ext>
                </a:extLst>
              </a:tr>
              <a:tr h="370840">
                <a:tc>
                  <a:txBody>
                    <a:bodyPr/>
                    <a:lstStyle/>
                    <a:p>
                      <a:pPr algn="ctr"/>
                      <a:r>
                        <a:rPr lang="en-US" dirty="0"/>
                        <a:t>Rice</a:t>
                      </a:r>
                    </a:p>
                  </a:txBody>
                  <a:tcPr/>
                </a:tc>
                <a:tc>
                  <a:txBody>
                    <a:bodyPr/>
                    <a:lstStyle/>
                    <a:p>
                      <a:pPr algn="ctr"/>
                      <a:r>
                        <a:rPr lang="en-US" dirty="0"/>
                        <a:t>1 Shell </a:t>
                      </a:r>
                    </a:p>
                  </a:txBody>
                  <a:tcPr/>
                </a:tc>
                <a:extLst>
                  <a:ext uri="{0D108BD9-81ED-4DB2-BD59-A6C34878D82A}">
                    <a16:rowId xmlns:a16="http://schemas.microsoft.com/office/drawing/2014/main" val="3166591236"/>
                  </a:ext>
                </a:extLst>
              </a:tr>
              <a:tr h="370840">
                <a:tc>
                  <a:txBody>
                    <a:bodyPr/>
                    <a:lstStyle/>
                    <a:p>
                      <a:pPr algn="ctr"/>
                      <a:r>
                        <a:rPr lang="en-US" dirty="0"/>
                        <a:t>Chocolate</a:t>
                      </a:r>
                    </a:p>
                  </a:txBody>
                  <a:tcPr/>
                </a:tc>
                <a:tc>
                  <a:txBody>
                    <a:bodyPr/>
                    <a:lstStyle/>
                    <a:p>
                      <a:pPr algn="ctr"/>
                      <a:r>
                        <a:rPr lang="en-US" dirty="0"/>
                        <a:t>5 Shells</a:t>
                      </a:r>
                    </a:p>
                  </a:txBody>
                  <a:tcPr/>
                </a:tc>
                <a:extLst>
                  <a:ext uri="{0D108BD9-81ED-4DB2-BD59-A6C34878D82A}">
                    <a16:rowId xmlns:a16="http://schemas.microsoft.com/office/drawing/2014/main" val="2069723260"/>
                  </a:ext>
                </a:extLst>
              </a:tr>
            </a:tbl>
          </a:graphicData>
        </a:graphic>
      </p:graphicFrame>
      <p:pic>
        <p:nvPicPr>
          <p:cNvPr id="3" name="Picture 2">
            <a:extLst>
              <a:ext uri="{FF2B5EF4-FFF2-40B4-BE49-F238E27FC236}">
                <a16:creationId xmlns:a16="http://schemas.microsoft.com/office/drawing/2014/main" id="{09714148-A1D0-C443-B45D-63EE8156826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930838" y="1191785"/>
            <a:ext cx="2733859" cy="1291970"/>
          </a:xfrm>
          <a:prstGeom prst="rect">
            <a:avLst/>
          </a:prstGeom>
        </p:spPr>
      </p:pic>
    </p:spTree>
    <p:extLst>
      <p:ext uri="{BB962C8B-B14F-4D97-AF65-F5344CB8AC3E}">
        <p14:creationId xmlns:p14="http://schemas.microsoft.com/office/powerpoint/2010/main" val="23210175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184087-D592-A349-93AD-34E547D78377}"/>
              </a:ext>
            </a:extLst>
          </p:cNvPr>
          <p:cNvSpPr/>
          <p:nvPr/>
        </p:nvSpPr>
        <p:spPr>
          <a:xfrm>
            <a:off x="404191" y="1296072"/>
            <a:ext cx="5678557" cy="2677656"/>
          </a:xfrm>
          <a:prstGeom prst="rect">
            <a:avLst/>
          </a:prstGeom>
        </p:spPr>
        <p:txBody>
          <a:bodyPr wrap="square">
            <a:spAutoFit/>
          </a:bodyPr>
          <a:lstStyle/>
          <a:p>
            <a:r>
              <a:rPr lang="en-GB" sz="2400" dirty="0">
                <a:solidFill>
                  <a:srgbClr val="000000"/>
                </a:solidFill>
                <a:latin typeface="+mj-lt"/>
              </a:rPr>
              <a:t>Coins are pieces of metal which have special markings to show they are real money. </a:t>
            </a:r>
          </a:p>
          <a:p>
            <a:endParaRPr lang="en-GB" sz="2400" dirty="0">
              <a:solidFill>
                <a:srgbClr val="000000"/>
              </a:solidFill>
              <a:latin typeface="+mj-lt"/>
            </a:endParaRPr>
          </a:p>
          <a:p>
            <a:r>
              <a:rPr lang="en-GB" sz="2400" dirty="0">
                <a:solidFill>
                  <a:srgbClr val="000000"/>
                </a:solidFill>
                <a:latin typeface="+mj-lt"/>
              </a:rPr>
              <a:t>Over 2500 years ago rulers of countries had their heads stamped onto coins to show their importance but also to stop the spread of fake coins. We still use this idea today.</a:t>
            </a:r>
          </a:p>
        </p:txBody>
      </p:sp>
      <p:graphicFrame>
        <p:nvGraphicFramePr>
          <p:cNvPr id="4" name="Table 3">
            <a:extLst>
              <a:ext uri="{FF2B5EF4-FFF2-40B4-BE49-F238E27FC236}">
                <a16:creationId xmlns:a16="http://schemas.microsoft.com/office/drawing/2014/main" id="{2FBD3561-952C-C448-89DF-DC0896F60AA6}"/>
              </a:ext>
            </a:extLst>
          </p:cNvPr>
          <p:cNvGraphicFramePr>
            <a:graphicFrameLocks noGrp="1"/>
          </p:cNvGraphicFramePr>
          <p:nvPr>
            <p:extLst>
              <p:ext uri="{D42A27DB-BD31-4B8C-83A1-F6EECF244321}">
                <p14:modId xmlns:p14="http://schemas.microsoft.com/office/powerpoint/2010/main" val="3754239913"/>
              </p:ext>
            </p:extLst>
          </p:nvPr>
        </p:nvGraphicFramePr>
        <p:xfrm>
          <a:off x="246957" y="115239"/>
          <a:ext cx="11305392" cy="100584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6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Coins</a:t>
                      </a:r>
                      <a:endParaRPr lang="en-GB" sz="4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ectangle 5">
            <a:extLst>
              <a:ext uri="{FF2B5EF4-FFF2-40B4-BE49-F238E27FC236}">
                <a16:creationId xmlns:a16="http://schemas.microsoft.com/office/drawing/2014/main" id="{6346162D-7ED9-D346-809D-FBA00F899937}"/>
              </a:ext>
            </a:extLst>
          </p:cNvPr>
          <p:cNvSpPr/>
          <p:nvPr/>
        </p:nvSpPr>
        <p:spPr>
          <a:xfrm>
            <a:off x="6872315" y="4656038"/>
            <a:ext cx="4790660" cy="1200329"/>
          </a:xfrm>
          <a:prstGeom prst="rect">
            <a:avLst/>
          </a:prstGeom>
          <a:solidFill>
            <a:schemeClr val="accent1">
              <a:lumMod val="60000"/>
              <a:lumOff val="40000"/>
            </a:schemeClr>
          </a:solidFill>
        </p:spPr>
        <p:txBody>
          <a:bodyPr wrap="square">
            <a:spAutoFit/>
          </a:bodyPr>
          <a:lstStyle/>
          <a:p>
            <a:r>
              <a:rPr lang="en-GB" sz="2400" b="1" dirty="0">
                <a:solidFill>
                  <a:srgbClr val="000000"/>
                </a:solidFill>
                <a:latin typeface="+mj-lt"/>
              </a:rPr>
              <a:t>Bee Fact: </a:t>
            </a:r>
            <a:r>
              <a:rPr lang="en-GB" sz="2400" dirty="0">
                <a:solidFill>
                  <a:srgbClr val="000000"/>
                </a:solidFill>
                <a:latin typeface="+mj-lt"/>
              </a:rPr>
              <a:t>Coins are made in factories called mints. Stamping coins with an image is called minting.</a:t>
            </a:r>
          </a:p>
        </p:txBody>
      </p:sp>
      <p:pic>
        <p:nvPicPr>
          <p:cNvPr id="3" name="Picture 2">
            <a:extLst>
              <a:ext uri="{FF2B5EF4-FFF2-40B4-BE49-F238E27FC236}">
                <a16:creationId xmlns:a16="http://schemas.microsoft.com/office/drawing/2014/main" id="{026E75A0-0FC1-5048-B259-99545C9B4C30}"/>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408984" y="1425618"/>
            <a:ext cx="3751385" cy="2548110"/>
          </a:xfrm>
          <a:prstGeom prst="rect">
            <a:avLst/>
          </a:prstGeom>
        </p:spPr>
      </p:pic>
    </p:spTree>
    <p:extLst>
      <p:ext uri="{BB962C8B-B14F-4D97-AF65-F5344CB8AC3E}">
        <p14:creationId xmlns:p14="http://schemas.microsoft.com/office/powerpoint/2010/main" val="30963176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184087-D592-A349-93AD-34E547D78377}"/>
              </a:ext>
            </a:extLst>
          </p:cNvPr>
          <p:cNvSpPr/>
          <p:nvPr/>
        </p:nvSpPr>
        <p:spPr>
          <a:xfrm>
            <a:off x="327239" y="1357922"/>
            <a:ext cx="5678557" cy="4893647"/>
          </a:xfrm>
          <a:prstGeom prst="rect">
            <a:avLst/>
          </a:prstGeom>
        </p:spPr>
        <p:txBody>
          <a:bodyPr wrap="square">
            <a:spAutoFit/>
          </a:bodyPr>
          <a:lstStyle/>
          <a:p>
            <a:r>
              <a:rPr lang="en-GB" sz="2400" dirty="0">
                <a:solidFill>
                  <a:srgbClr val="000000"/>
                </a:solidFill>
                <a:latin typeface="+mj-lt"/>
              </a:rPr>
              <a:t>All money has a value no matter which country you are from. Coins and notes are stamped with numbers to show their value. </a:t>
            </a:r>
          </a:p>
          <a:p>
            <a:endParaRPr lang="en-GB" sz="2400" dirty="0">
              <a:solidFill>
                <a:srgbClr val="000000"/>
              </a:solidFill>
              <a:latin typeface="+mj-lt"/>
            </a:endParaRPr>
          </a:p>
          <a:p>
            <a:r>
              <a:rPr lang="en-GB" sz="2400" dirty="0">
                <a:solidFill>
                  <a:srgbClr val="000000"/>
                </a:solidFill>
                <a:latin typeface="+mj-lt"/>
              </a:rPr>
              <a:t>Countries have their own currency. You can learn a lot about a country by looking at its money as it will often show important people, places and special events. </a:t>
            </a:r>
          </a:p>
          <a:p>
            <a:endParaRPr lang="en-GB" sz="2400" dirty="0">
              <a:solidFill>
                <a:srgbClr val="000000"/>
              </a:solidFill>
              <a:latin typeface="+mj-lt"/>
            </a:endParaRPr>
          </a:p>
          <a:p>
            <a:r>
              <a:rPr lang="en-GB" sz="2400" dirty="0">
                <a:solidFill>
                  <a:srgbClr val="000000"/>
                </a:solidFill>
                <a:latin typeface="+mj-lt"/>
              </a:rPr>
              <a:t>Different currencies have different names. </a:t>
            </a:r>
            <a:r>
              <a:rPr lang="en-GB" sz="2400" b="1" i="1" dirty="0">
                <a:solidFill>
                  <a:srgbClr val="000000"/>
                </a:solidFill>
                <a:latin typeface="+mj-lt"/>
              </a:rPr>
              <a:t>Can you tell the person next to you what countries the money on the right comes from and what it’s called?</a:t>
            </a:r>
          </a:p>
        </p:txBody>
      </p:sp>
      <p:graphicFrame>
        <p:nvGraphicFramePr>
          <p:cNvPr id="4" name="Table 3">
            <a:extLst>
              <a:ext uri="{FF2B5EF4-FFF2-40B4-BE49-F238E27FC236}">
                <a16:creationId xmlns:a16="http://schemas.microsoft.com/office/drawing/2014/main" id="{2FBD3561-952C-C448-89DF-DC0896F60AA6}"/>
              </a:ext>
            </a:extLst>
          </p:cNvPr>
          <p:cNvGraphicFramePr>
            <a:graphicFrameLocks noGrp="1"/>
          </p:cNvGraphicFramePr>
          <p:nvPr>
            <p:extLst>
              <p:ext uri="{D42A27DB-BD31-4B8C-83A1-F6EECF244321}">
                <p14:modId xmlns:p14="http://schemas.microsoft.com/office/powerpoint/2010/main" val="2158153842"/>
              </p:ext>
            </p:extLst>
          </p:nvPr>
        </p:nvGraphicFramePr>
        <p:xfrm>
          <a:off x="246957" y="115239"/>
          <a:ext cx="11305392" cy="1005840"/>
        </p:xfrm>
        <a:graphic>
          <a:graphicData uri="http://schemas.openxmlformats.org/drawingml/2006/table">
            <a:tbl>
              <a:tblPr/>
              <a:tblGrid>
                <a:gridCol w="11305392">
                  <a:extLst>
                    <a:ext uri="{9D8B030D-6E8A-4147-A177-3AD203B41FA5}">
                      <a16:colId xmlns:a16="http://schemas.microsoft.com/office/drawing/2014/main" val="20000"/>
                    </a:ext>
                  </a:extLst>
                </a:gridCol>
              </a:tblGrid>
              <a:tr h="0">
                <a:tc>
                  <a:txBody>
                    <a:bodyPr/>
                    <a:lstStyle/>
                    <a:p>
                      <a:pPr algn="ctr"/>
                      <a:r>
                        <a:rPr lang="en-GB" sz="6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Money around the world</a:t>
                      </a:r>
                      <a:endParaRPr lang="en-GB" sz="4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2C3600F1-46FA-EE45-BD08-713B58C763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58723" y="1443528"/>
            <a:ext cx="2848230" cy="1192696"/>
          </a:xfrm>
          <a:prstGeom prst="rect">
            <a:avLst/>
          </a:prstGeom>
        </p:spPr>
      </p:pic>
      <p:pic>
        <p:nvPicPr>
          <p:cNvPr id="7" name="Picture 6">
            <a:extLst>
              <a:ext uri="{FF2B5EF4-FFF2-40B4-BE49-F238E27FC236}">
                <a16:creationId xmlns:a16="http://schemas.microsoft.com/office/drawing/2014/main" id="{0E3A675C-328A-E746-9BD7-C80C53C73F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380091" y="1661875"/>
            <a:ext cx="1502341" cy="1669774"/>
          </a:xfrm>
          <a:prstGeom prst="rect">
            <a:avLst/>
          </a:prstGeom>
        </p:spPr>
      </p:pic>
      <p:pic>
        <p:nvPicPr>
          <p:cNvPr id="8" name="Picture 7">
            <a:extLst>
              <a:ext uri="{FF2B5EF4-FFF2-40B4-BE49-F238E27FC236}">
                <a16:creationId xmlns:a16="http://schemas.microsoft.com/office/drawing/2014/main" id="{D5DCA0AA-C1A7-8B49-8D0A-15CDB1EA5327}"/>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79571" y="3804746"/>
            <a:ext cx="2028934" cy="2013386"/>
          </a:xfrm>
          <a:prstGeom prst="rect">
            <a:avLst/>
          </a:prstGeom>
        </p:spPr>
      </p:pic>
      <p:pic>
        <p:nvPicPr>
          <p:cNvPr id="9" name="Picture 8">
            <a:extLst>
              <a:ext uri="{FF2B5EF4-FFF2-40B4-BE49-F238E27FC236}">
                <a16:creationId xmlns:a16="http://schemas.microsoft.com/office/drawing/2014/main" id="{DDC7BB3A-16A2-DE4F-9627-19632C12D18E}"/>
              </a:ext>
            </a:extLst>
          </p:cNvPr>
          <p:cNvPicPr>
            <a:picLocks noChangeAspect="1"/>
          </p:cNvPicPr>
          <p:nvPr/>
        </p:nvPicPr>
        <p:blipFill>
          <a:blip r:embed="rId5"/>
          <a:stretch>
            <a:fillRect/>
          </a:stretch>
        </p:blipFill>
        <p:spPr>
          <a:xfrm>
            <a:off x="9570227" y="4071856"/>
            <a:ext cx="1746276" cy="1746276"/>
          </a:xfrm>
          <a:prstGeom prst="rect">
            <a:avLst/>
          </a:prstGeom>
        </p:spPr>
      </p:pic>
      <p:sp>
        <p:nvSpPr>
          <p:cNvPr id="10" name="Rectangle 9">
            <a:extLst>
              <a:ext uri="{FF2B5EF4-FFF2-40B4-BE49-F238E27FC236}">
                <a16:creationId xmlns:a16="http://schemas.microsoft.com/office/drawing/2014/main" id="{E1849279-BC0F-014A-8DFA-CE115BE16EE4}"/>
              </a:ext>
            </a:extLst>
          </p:cNvPr>
          <p:cNvSpPr/>
          <p:nvPr/>
        </p:nvSpPr>
        <p:spPr>
          <a:xfrm>
            <a:off x="6878934" y="2757645"/>
            <a:ext cx="2358887" cy="461665"/>
          </a:xfrm>
          <a:prstGeom prst="rect">
            <a:avLst/>
          </a:prstGeom>
        </p:spPr>
        <p:txBody>
          <a:bodyPr wrap="square">
            <a:spAutoFit/>
          </a:bodyPr>
          <a:lstStyle/>
          <a:p>
            <a:pPr algn="ctr"/>
            <a:r>
              <a:rPr lang="en-GB" sz="2400" b="1" dirty="0">
                <a:solidFill>
                  <a:srgbClr val="000000"/>
                </a:solidFill>
                <a:latin typeface="+mj-lt"/>
              </a:rPr>
              <a:t>Dollar</a:t>
            </a:r>
          </a:p>
        </p:txBody>
      </p:sp>
      <p:sp>
        <p:nvSpPr>
          <p:cNvPr id="11" name="Rectangle 10">
            <a:extLst>
              <a:ext uri="{FF2B5EF4-FFF2-40B4-BE49-F238E27FC236}">
                <a16:creationId xmlns:a16="http://schemas.microsoft.com/office/drawing/2014/main" id="{63E8FAF9-5109-A346-8694-92324CFFD3B6}"/>
              </a:ext>
            </a:extLst>
          </p:cNvPr>
          <p:cNvSpPr/>
          <p:nvPr/>
        </p:nvSpPr>
        <p:spPr>
          <a:xfrm>
            <a:off x="9951817" y="3393202"/>
            <a:ext cx="2358887" cy="461665"/>
          </a:xfrm>
          <a:prstGeom prst="rect">
            <a:avLst/>
          </a:prstGeom>
        </p:spPr>
        <p:txBody>
          <a:bodyPr wrap="square">
            <a:spAutoFit/>
          </a:bodyPr>
          <a:lstStyle/>
          <a:p>
            <a:pPr algn="ctr"/>
            <a:r>
              <a:rPr lang="en-GB" sz="2400" b="1" dirty="0">
                <a:solidFill>
                  <a:srgbClr val="000000"/>
                </a:solidFill>
                <a:latin typeface="+mj-lt"/>
              </a:rPr>
              <a:t>Pound</a:t>
            </a:r>
          </a:p>
        </p:txBody>
      </p:sp>
      <p:sp>
        <p:nvSpPr>
          <p:cNvPr id="12" name="Rectangle 11">
            <a:extLst>
              <a:ext uri="{FF2B5EF4-FFF2-40B4-BE49-F238E27FC236}">
                <a16:creationId xmlns:a16="http://schemas.microsoft.com/office/drawing/2014/main" id="{267FB8D9-6334-CA46-8136-6449BF5F3195}"/>
              </a:ext>
            </a:extLst>
          </p:cNvPr>
          <p:cNvSpPr/>
          <p:nvPr/>
        </p:nvSpPr>
        <p:spPr>
          <a:xfrm>
            <a:off x="9263921" y="5789904"/>
            <a:ext cx="2358887" cy="461665"/>
          </a:xfrm>
          <a:prstGeom prst="rect">
            <a:avLst/>
          </a:prstGeom>
        </p:spPr>
        <p:txBody>
          <a:bodyPr wrap="square">
            <a:spAutoFit/>
          </a:bodyPr>
          <a:lstStyle/>
          <a:p>
            <a:pPr algn="ctr"/>
            <a:r>
              <a:rPr lang="en-GB" sz="2400" b="1" dirty="0">
                <a:solidFill>
                  <a:srgbClr val="000000"/>
                </a:solidFill>
                <a:latin typeface="+mj-lt"/>
              </a:rPr>
              <a:t>Rupee</a:t>
            </a:r>
          </a:p>
        </p:txBody>
      </p:sp>
      <p:sp>
        <p:nvSpPr>
          <p:cNvPr id="13" name="Rectangle 12">
            <a:extLst>
              <a:ext uri="{FF2B5EF4-FFF2-40B4-BE49-F238E27FC236}">
                <a16:creationId xmlns:a16="http://schemas.microsoft.com/office/drawing/2014/main" id="{B4F00D09-E3BF-664B-AE3E-478702B76044}"/>
              </a:ext>
            </a:extLst>
          </p:cNvPr>
          <p:cNvSpPr/>
          <p:nvPr/>
        </p:nvSpPr>
        <p:spPr>
          <a:xfrm>
            <a:off x="6214594" y="5789904"/>
            <a:ext cx="2358887" cy="461665"/>
          </a:xfrm>
          <a:prstGeom prst="rect">
            <a:avLst/>
          </a:prstGeom>
        </p:spPr>
        <p:txBody>
          <a:bodyPr wrap="square">
            <a:spAutoFit/>
          </a:bodyPr>
          <a:lstStyle/>
          <a:p>
            <a:pPr algn="ctr"/>
            <a:r>
              <a:rPr lang="en-GB" sz="2400" b="1" dirty="0">
                <a:solidFill>
                  <a:srgbClr val="000000"/>
                </a:solidFill>
                <a:latin typeface="+mj-lt"/>
              </a:rPr>
              <a:t>Euro</a:t>
            </a:r>
          </a:p>
        </p:txBody>
      </p:sp>
    </p:spTree>
    <p:extLst>
      <p:ext uri="{BB962C8B-B14F-4D97-AF65-F5344CB8AC3E}">
        <p14:creationId xmlns:p14="http://schemas.microsoft.com/office/powerpoint/2010/main" val="6852573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935726150"/>
              </p:ext>
            </p:extLst>
          </p:nvPr>
        </p:nvGraphicFramePr>
        <p:xfrm>
          <a:off x="0" y="0"/>
          <a:ext cx="12192000" cy="70104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Activity – Take a look at your money</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
        <p:nvSpPr>
          <p:cNvPr id="8" name="Rectangle 7">
            <a:extLst>
              <a:ext uri="{FF2B5EF4-FFF2-40B4-BE49-F238E27FC236}">
                <a16:creationId xmlns:a16="http://schemas.microsoft.com/office/drawing/2014/main" id="{6328231B-A511-4345-8926-232F86E78CC3}"/>
              </a:ext>
            </a:extLst>
          </p:cNvPr>
          <p:cNvSpPr/>
          <p:nvPr/>
        </p:nvSpPr>
        <p:spPr>
          <a:xfrm>
            <a:off x="302654" y="1050904"/>
            <a:ext cx="5501798" cy="1938992"/>
          </a:xfrm>
          <a:prstGeom prst="rect">
            <a:avLst/>
          </a:prstGeom>
        </p:spPr>
        <p:txBody>
          <a:bodyPr wrap="square">
            <a:spAutoFit/>
          </a:bodyPr>
          <a:lstStyle/>
          <a:p>
            <a:r>
              <a:rPr lang="en-GB" sz="2400" dirty="0">
                <a:solidFill>
                  <a:srgbClr val="000000"/>
                </a:solidFill>
              </a:rPr>
              <a:t>Take a careful look at your coins. Put them in order from lowest to highest. </a:t>
            </a:r>
          </a:p>
          <a:p>
            <a:r>
              <a:rPr lang="en-GB" sz="2400" dirty="0">
                <a:solidFill>
                  <a:srgbClr val="000000"/>
                </a:solidFill>
              </a:rPr>
              <a:t>Draw around them in your book and note down what you notice. What is it’s shape? Colour? What can you see on both sides? </a:t>
            </a:r>
          </a:p>
        </p:txBody>
      </p:sp>
      <p:sp>
        <p:nvSpPr>
          <p:cNvPr id="10" name="Rectangle 9">
            <a:extLst>
              <a:ext uri="{FF2B5EF4-FFF2-40B4-BE49-F238E27FC236}">
                <a16:creationId xmlns:a16="http://schemas.microsoft.com/office/drawing/2014/main" id="{1303FA64-29E7-094A-8BE1-5B9C775E4AA5}"/>
              </a:ext>
            </a:extLst>
          </p:cNvPr>
          <p:cNvSpPr/>
          <p:nvPr/>
        </p:nvSpPr>
        <p:spPr>
          <a:xfrm>
            <a:off x="2661540" y="4119162"/>
            <a:ext cx="5280993" cy="2062103"/>
          </a:xfrm>
          <a:prstGeom prst="rect">
            <a:avLst/>
          </a:prstGeom>
        </p:spPr>
        <p:txBody>
          <a:bodyPr wrap="square">
            <a:spAutoFit/>
          </a:bodyPr>
          <a:lstStyle/>
          <a:p>
            <a:r>
              <a:rPr lang="en-GB" sz="3200" b="1" dirty="0">
                <a:solidFill>
                  <a:srgbClr val="000000"/>
                </a:solidFill>
                <a:latin typeface="+mj-lt"/>
              </a:rPr>
              <a:t>Bee Tip:</a:t>
            </a:r>
          </a:p>
          <a:p>
            <a:r>
              <a:rPr lang="en-GB" sz="2400" dirty="0">
                <a:solidFill>
                  <a:srgbClr val="000000"/>
                </a:solidFill>
                <a:latin typeface="+mj-lt"/>
              </a:rPr>
              <a:t>Put the coins under your paper in your book and rub over them. The image of the coin will appear and you can see what is there.  </a:t>
            </a:r>
          </a:p>
        </p:txBody>
      </p:sp>
      <p:pic>
        <p:nvPicPr>
          <p:cNvPr id="2" name="Picture 1">
            <a:extLst>
              <a:ext uri="{FF2B5EF4-FFF2-40B4-BE49-F238E27FC236}">
                <a16:creationId xmlns:a16="http://schemas.microsoft.com/office/drawing/2014/main" id="{DEC04BB1-0B71-D64C-B319-A30CFC43C14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479323" y="1050904"/>
            <a:ext cx="4032740" cy="3338814"/>
          </a:xfrm>
          <a:prstGeom prst="rect">
            <a:avLst/>
          </a:prstGeom>
        </p:spPr>
      </p:pic>
    </p:spTree>
    <p:extLst>
      <p:ext uri="{BB962C8B-B14F-4D97-AF65-F5344CB8AC3E}">
        <p14:creationId xmlns:p14="http://schemas.microsoft.com/office/powerpoint/2010/main" val="14514757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72737</TotalTime>
  <Words>668</Words>
  <Application>Microsoft Macintosh PowerPoint</Application>
  <PresentationFormat>Widescreen</PresentationFormat>
  <Paragraphs>75</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Calibri Light</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137</cp:revision>
  <dcterms:created xsi:type="dcterms:W3CDTF">2015-12-16T03:40:36Z</dcterms:created>
  <dcterms:modified xsi:type="dcterms:W3CDTF">2025-09-24T03:28:35Z</dcterms:modified>
</cp:coreProperties>
</file>